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49" r:id="rId6"/>
    <p:sldMasterId id="2147484183" r:id="rId7"/>
    <p:sldMasterId id="2147484198" r:id="rId8"/>
  </p:sldMasterIdLst>
  <p:notesMasterIdLst>
    <p:notesMasterId r:id="rId47"/>
  </p:notesMasterIdLst>
  <p:handoutMasterIdLst>
    <p:handoutMasterId r:id="rId48"/>
  </p:handoutMasterIdLst>
  <p:sldIdLst>
    <p:sldId id="778" r:id="rId9"/>
    <p:sldId id="780" r:id="rId10"/>
    <p:sldId id="788" r:id="rId11"/>
    <p:sldId id="934" r:id="rId12"/>
    <p:sldId id="783" r:id="rId13"/>
    <p:sldId id="913" r:id="rId14"/>
    <p:sldId id="914" r:id="rId15"/>
    <p:sldId id="928" r:id="rId16"/>
    <p:sldId id="911" r:id="rId17"/>
    <p:sldId id="901" r:id="rId18"/>
    <p:sldId id="915" r:id="rId19"/>
    <p:sldId id="903" r:id="rId20"/>
    <p:sldId id="904" r:id="rId21"/>
    <p:sldId id="916" r:id="rId22"/>
    <p:sldId id="912" r:id="rId23"/>
    <p:sldId id="905" r:id="rId24"/>
    <p:sldId id="917" r:id="rId25"/>
    <p:sldId id="918" r:id="rId26"/>
    <p:sldId id="919" r:id="rId27"/>
    <p:sldId id="924" r:id="rId28"/>
    <p:sldId id="925" r:id="rId29"/>
    <p:sldId id="907" r:id="rId30"/>
    <p:sldId id="908" r:id="rId31"/>
    <p:sldId id="885" r:id="rId32"/>
    <p:sldId id="886" r:id="rId33"/>
    <p:sldId id="921" r:id="rId34"/>
    <p:sldId id="922" r:id="rId35"/>
    <p:sldId id="923" r:id="rId36"/>
    <p:sldId id="920" r:id="rId37"/>
    <p:sldId id="926" r:id="rId38"/>
    <p:sldId id="927" r:id="rId39"/>
    <p:sldId id="868" r:id="rId40"/>
    <p:sldId id="853" r:id="rId41"/>
    <p:sldId id="929" r:id="rId42"/>
    <p:sldId id="930" r:id="rId43"/>
    <p:sldId id="931" r:id="rId44"/>
    <p:sldId id="932" r:id="rId45"/>
    <p:sldId id="933"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48" autoAdjust="0"/>
  </p:normalViewPr>
  <p:slideViewPr>
    <p:cSldViewPr snapToGrid="0">
      <p:cViewPr varScale="1">
        <p:scale>
          <a:sx n="75" d="100"/>
          <a:sy n="75" d="100"/>
        </p:scale>
        <p:origin x="684" y="9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11/14/2014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11/14/2014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0170D7A-9E18-46B1-96D4-727DBF3F3357}" type="datetime1">
              <a:rPr lang="en-US" smtClean="0"/>
              <a:t>11/14/2014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136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11/14/2014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35581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671632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405059239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98250057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77184722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08743866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2909327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8741075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27207544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3815498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1935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7208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7018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1222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47861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98132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80332792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3448980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601025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134827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3472364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36382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927399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06555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569079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192974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1791773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865817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96798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456796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241990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337684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613720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5298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256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584587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235175798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6926263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201049295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24933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428288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648736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47169904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18012180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6205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65713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432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05687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6543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169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057138763"/>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0461428"/>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85629015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82169333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7910410"/>
      </p:ext>
    </p:extLst>
  </p:cSld>
  <p:clrMapOvr>
    <a:masterClrMapping/>
  </p:clrMapOvr>
  <p:transition>
    <p:fade/>
  </p:transition>
  <p:timing>
    <p:tnLst>
      <p:par>
        <p:cTn id="1" dur="indefinite" restart="never" nodeType="tmRoot"/>
      </p:par>
    </p:tnLst>
  </p:timing>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053262"/>
      </p:ext>
    </p:extLst>
  </p:cSld>
  <p:clrMapOvr>
    <a:masterClrMapping/>
  </p:clrMapOvr>
  <p:transition>
    <p:fade/>
  </p:transition>
  <p:timing>
    <p:tnLst>
      <p:par>
        <p:cTn id="1" dur="indefinite" restart="never" nodeType="tmRoot"/>
      </p:par>
    </p:tnLst>
  </p:timing>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98613077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0156877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739140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1813490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9832915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8284218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2863122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705046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16563447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2130308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2431378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38659323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304196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483943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712626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682957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003346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237092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52844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86447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256166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62091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59671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20018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3529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4.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4.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4.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6" r:id="rId22"/>
    <p:sldLayoutId id="2147484148"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415178226"/>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79755558"/>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806850442"/>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summit.office.com" TargetMode="External"/><Relationship Id="rId1" Type="http://schemas.openxmlformats.org/officeDocument/2006/relationships/slideLayout" Target="../slideLayouts/slideLayout46.xml"/><Relationship Id="rId5" Type="http://schemas.openxmlformats.org/officeDocument/2006/relationships/image" Target="../media/image65.jp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aka.ms/OfficeDevFeedback" TargetMode="External"/><Relationship Id="rId1" Type="http://schemas.openxmlformats.org/officeDocument/2006/relationships/slideLayout" Target="../slideLayouts/slideLayout46.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7.emf"/><Relationship Id="rId7" Type="http://schemas.openxmlformats.org/officeDocument/2006/relationships/image" Target="../media/image21.png"/><Relationship Id="rId12" Type="http://schemas.openxmlformats.org/officeDocument/2006/relationships/image" Target="../media/image25.png"/><Relationship Id="rId17" Type="http://schemas.microsoft.com/office/2007/relationships/hdphoto" Target="../media/hdphoto2.wdp"/><Relationship Id="rId2" Type="http://schemas.openxmlformats.org/officeDocument/2006/relationships/image" Target="../media/image16.png"/><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10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emf"/><Relationship Id="rId15" Type="http://schemas.openxmlformats.org/officeDocument/2006/relationships/image" Target="../media/image28.png"/><Relationship Id="rId10" Type="http://schemas.microsoft.com/office/2007/relationships/hdphoto" Target="../media/hdphoto1.wdp"/><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msopentech.com/apache-cordova"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visualstudio.com/en-us/explore/cordova-vs.aspx" TargetMode="External"/><Relationship Id="rId2" Type="http://schemas.openxmlformats.org/officeDocument/2006/relationships/hyperlink" Target="http://msdn.microsoft.com/en-us/library/dn757054.aspx" TargetMode="External"/><Relationship Id="rId1" Type="http://schemas.openxmlformats.org/officeDocument/2006/relationships/slideLayout" Target="../slideLayouts/slideLayout6.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19112" y="1082567"/>
            <a:ext cx="11326047" cy="5639998"/>
            <a:chOff x="1186106" y="1646748"/>
            <a:chExt cx="10701094" cy="5075816"/>
          </a:xfrm>
        </p:grpSpPr>
        <p:pic>
          <p:nvPicPr>
            <p:cNvPr id="2" name="Picture 1"/>
            <p:cNvPicPr>
              <a:picLocks noChangeAspect="1"/>
            </p:cNvPicPr>
            <p:nvPr/>
          </p:nvPicPr>
          <p:blipFill>
            <a:blip r:embed="rId2"/>
            <a:stretch>
              <a:fillRect/>
            </a:stretch>
          </p:blipFill>
          <p:spPr>
            <a:xfrm>
              <a:off x="1186106" y="1646748"/>
              <a:ext cx="7390335" cy="3007530"/>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6040879" y="4067438"/>
              <a:ext cx="5846321" cy="2655126"/>
            </a:xfrm>
            <a:prstGeom prst="rect">
              <a:avLst/>
            </a:prstGeom>
            <a:ln>
              <a:solidFill>
                <a:schemeClr val="bg1">
                  <a:lumMod val="50000"/>
                </a:schemeClr>
              </a:solidFill>
            </a:ln>
          </p:spPr>
        </p:pic>
      </p:grpSp>
      <p:sp>
        <p:nvSpPr>
          <p:cNvPr id="4" name="Title 3"/>
          <p:cNvSpPr>
            <a:spLocks noGrp="1"/>
          </p:cNvSpPr>
          <p:nvPr>
            <p:ph type="title"/>
          </p:nvPr>
        </p:nvSpPr>
        <p:spPr/>
        <p:txBody>
          <a:bodyPr/>
          <a:lstStyle/>
          <a:p>
            <a:r>
              <a:rPr lang="en-US" sz="4800" dirty="0" smtClean="0"/>
              <a:t>Multi-Device Hybrid Apps for Visual Studio</a:t>
            </a:r>
            <a:endParaRPr lang="en-US" sz="4800" dirty="0"/>
          </a:p>
        </p:txBody>
      </p:sp>
    </p:spTree>
    <p:extLst>
      <p:ext uri="{BB962C8B-B14F-4D97-AF65-F5344CB8AC3E}">
        <p14:creationId xmlns:p14="http://schemas.microsoft.com/office/powerpoint/2010/main" val="3199345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Developing Cordova Apps</a:t>
            </a:r>
          </a:p>
        </p:txBody>
      </p:sp>
    </p:spTree>
    <p:extLst>
      <p:ext uri="{BB962C8B-B14F-4D97-AF65-F5344CB8AC3E}">
        <p14:creationId xmlns:p14="http://schemas.microsoft.com/office/powerpoint/2010/main" val="19502592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5486" y="2634789"/>
            <a:ext cx="7545116" cy="3902646"/>
          </a:xfrm>
          <a:prstGeom prst="rect">
            <a:avLst/>
          </a:prstGeom>
        </p:spPr>
      </p:pic>
      <p:sp>
        <p:nvSpPr>
          <p:cNvPr id="5" name="Title 4"/>
          <p:cNvSpPr>
            <a:spLocks noGrp="1"/>
          </p:cNvSpPr>
          <p:nvPr>
            <p:ph type="title"/>
          </p:nvPr>
        </p:nvSpPr>
        <p:spPr/>
        <p:txBody>
          <a:bodyPr/>
          <a:lstStyle/>
          <a:p>
            <a:r>
              <a:rPr lang="en-US" dirty="0" smtClean="0"/>
              <a:t>Creating a Cordova App</a:t>
            </a:r>
            <a:endParaRPr lang="en-US" dirty="0"/>
          </a:p>
        </p:txBody>
      </p:sp>
      <p:sp>
        <p:nvSpPr>
          <p:cNvPr id="6" name="Text Placeholder 5"/>
          <p:cNvSpPr>
            <a:spLocks noGrp="1"/>
          </p:cNvSpPr>
          <p:nvPr>
            <p:ph type="body" sz="quarter" idx="10"/>
          </p:nvPr>
        </p:nvSpPr>
        <p:spPr/>
        <p:txBody>
          <a:bodyPr/>
          <a:lstStyle/>
          <a:p>
            <a:r>
              <a:rPr lang="en-US" dirty="0" smtClean="0"/>
              <a:t>Use the Blank App (Apache Cordova) template</a:t>
            </a:r>
          </a:p>
          <a:p>
            <a:pPr lvl="1"/>
            <a:r>
              <a:rPr lang="en-US" dirty="0" smtClean="0"/>
              <a:t>Templates &gt; JavaScript &gt; Multi-Device Hybrid Apps</a:t>
            </a:r>
            <a:endParaRPr lang="en-US" dirty="0"/>
          </a:p>
        </p:txBody>
      </p:sp>
    </p:spTree>
    <p:extLst>
      <p:ext uri="{BB962C8B-B14F-4D97-AF65-F5344CB8AC3E}">
        <p14:creationId xmlns:p14="http://schemas.microsoft.com/office/powerpoint/2010/main" val="33672924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9112" y="1103246"/>
            <a:ext cx="6133137" cy="4930349"/>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Cordova App Starting Point</a:t>
            </a:r>
            <a:endParaRPr lang="en-US" dirty="0"/>
          </a:p>
        </p:txBody>
      </p:sp>
      <p:pic>
        <p:nvPicPr>
          <p:cNvPr id="3" name="Picture 2"/>
          <p:cNvPicPr>
            <a:picLocks noChangeAspect="1"/>
          </p:cNvPicPr>
          <p:nvPr/>
        </p:nvPicPr>
        <p:blipFill>
          <a:blip r:embed="rId3"/>
          <a:stretch>
            <a:fillRect/>
          </a:stretch>
        </p:blipFill>
        <p:spPr>
          <a:xfrm>
            <a:off x="5028723" y="4510862"/>
            <a:ext cx="4785360" cy="2263140"/>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5028723" y="1719825"/>
            <a:ext cx="6141720" cy="2510790"/>
          </a:xfrm>
          <a:prstGeom prst="rect">
            <a:avLst/>
          </a:prstGeom>
          <a:ln>
            <a:solidFill>
              <a:schemeClr val="bg1">
                <a:lumMod val="50000"/>
              </a:schemeClr>
            </a:solidFill>
          </a:ln>
        </p:spPr>
      </p:pic>
      <p:cxnSp>
        <p:nvCxnSpPr>
          <p:cNvPr id="7" name="Straight Arrow Connector 6"/>
          <p:cNvCxnSpPr/>
          <p:nvPr/>
        </p:nvCxnSpPr>
        <p:spPr>
          <a:xfrm flipV="1">
            <a:off x="2396359" y="3079531"/>
            <a:ext cx="2385848" cy="143133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22786" y="5255172"/>
            <a:ext cx="2522483" cy="1051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1034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1043" y="3748308"/>
            <a:ext cx="10135936" cy="2760977"/>
          </a:xfrm>
          <a:prstGeom prst="rect">
            <a:avLst/>
          </a:prstGeom>
        </p:spPr>
      </p:pic>
      <p:sp>
        <p:nvSpPr>
          <p:cNvPr id="2" name="Title 1"/>
          <p:cNvSpPr>
            <a:spLocks noGrp="1"/>
          </p:cNvSpPr>
          <p:nvPr>
            <p:ph type="title"/>
          </p:nvPr>
        </p:nvSpPr>
        <p:spPr/>
        <p:txBody>
          <a:bodyPr/>
          <a:lstStyle/>
          <a:p>
            <a:r>
              <a:rPr lang="en-US" dirty="0" smtClean="0"/>
              <a:t>Selecting a Debug Target</a:t>
            </a:r>
            <a:endParaRPr lang="en-US" dirty="0"/>
          </a:p>
        </p:txBody>
      </p:sp>
      <p:sp>
        <p:nvSpPr>
          <p:cNvPr id="3" name="Text Placeholder 2"/>
          <p:cNvSpPr>
            <a:spLocks noGrp="1"/>
          </p:cNvSpPr>
          <p:nvPr>
            <p:ph type="body" sz="quarter" idx="10"/>
          </p:nvPr>
        </p:nvSpPr>
        <p:spPr/>
        <p:txBody>
          <a:bodyPr/>
          <a:lstStyle/>
          <a:p>
            <a:r>
              <a:rPr lang="en-US" dirty="0" smtClean="0"/>
              <a:t>Android</a:t>
            </a:r>
          </a:p>
          <a:p>
            <a:r>
              <a:rPr lang="en-US" dirty="0" smtClean="0"/>
              <a:t>Windows Phone</a:t>
            </a:r>
          </a:p>
          <a:p>
            <a:r>
              <a:rPr lang="en-US" dirty="0" smtClean="0"/>
              <a:t>Other Windows Devices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785275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1043" y="4213908"/>
            <a:ext cx="8149264" cy="1996463"/>
          </a:xfrm>
          <a:prstGeom prst="rect">
            <a:avLst/>
          </a:prstGeom>
        </p:spPr>
      </p:pic>
      <p:sp>
        <p:nvSpPr>
          <p:cNvPr id="2" name="Title 1"/>
          <p:cNvSpPr>
            <a:spLocks noGrp="1"/>
          </p:cNvSpPr>
          <p:nvPr>
            <p:ph type="title"/>
          </p:nvPr>
        </p:nvSpPr>
        <p:spPr/>
        <p:txBody>
          <a:bodyPr/>
          <a:lstStyle/>
          <a:p>
            <a:r>
              <a:rPr lang="en-US" dirty="0" smtClean="0"/>
              <a:t>Android Emulators and Debugging</a:t>
            </a:r>
            <a:endParaRPr lang="en-US" dirty="0"/>
          </a:p>
        </p:txBody>
      </p:sp>
      <p:sp>
        <p:nvSpPr>
          <p:cNvPr id="3" name="Text Placeholder 2"/>
          <p:cNvSpPr>
            <a:spLocks noGrp="1"/>
          </p:cNvSpPr>
          <p:nvPr>
            <p:ph type="body" sz="quarter" idx="10"/>
          </p:nvPr>
        </p:nvSpPr>
        <p:spPr/>
        <p:txBody>
          <a:bodyPr/>
          <a:lstStyle/>
          <a:p>
            <a:r>
              <a:rPr lang="en-GB" dirty="0" smtClean="0"/>
              <a:t>Apache </a:t>
            </a:r>
            <a:r>
              <a:rPr lang="en-GB" dirty="0"/>
              <a:t>Ripple </a:t>
            </a:r>
            <a:r>
              <a:rPr lang="en-GB" dirty="0" smtClean="0"/>
              <a:t>emulator</a:t>
            </a:r>
          </a:p>
          <a:p>
            <a:r>
              <a:rPr lang="en-GB" dirty="0" smtClean="0"/>
              <a:t>Android emulator</a:t>
            </a:r>
          </a:p>
          <a:p>
            <a:r>
              <a:rPr lang="en-GB" dirty="0" err="1" smtClean="0"/>
              <a:t>Genymotion</a:t>
            </a:r>
            <a:r>
              <a:rPr lang="en-GB" dirty="0" smtClean="0"/>
              <a:t> emulator</a:t>
            </a:r>
          </a:p>
          <a:p>
            <a:r>
              <a:rPr lang="en-GB" dirty="0" smtClean="0"/>
              <a:t>Android </a:t>
            </a:r>
            <a:r>
              <a:rPr lang="en-GB" dirty="0"/>
              <a:t>device </a:t>
            </a:r>
          </a:p>
          <a:p>
            <a:endParaRPr lang="en-GB"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3451726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452" y="2726876"/>
            <a:ext cx="8812066" cy="4016118"/>
          </a:xfrm>
          <a:prstGeom prst="rect">
            <a:avLst/>
          </a:prstGeom>
        </p:spPr>
      </p:pic>
      <p:sp>
        <p:nvSpPr>
          <p:cNvPr id="3" name="Title 2"/>
          <p:cNvSpPr>
            <a:spLocks noGrp="1"/>
          </p:cNvSpPr>
          <p:nvPr>
            <p:ph type="title"/>
          </p:nvPr>
        </p:nvSpPr>
        <p:spPr/>
        <p:txBody>
          <a:bodyPr/>
          <a:lstStyle/>
          <a:p>
            <a:r>
              <a:rPr lang="en-US" dirty="0" smtClean="0"/>
              <a:t>Debugging with Ripple</a:t>
            </a:r>
            <a:endParaRPr lang="en-US" dirty="0"/>
          </a:p>
        </p:txBody>
      </p:sp>
      <p:sp>
        <p:nvSpPr>
          <p:cNvPr id="4" name="Text Placeholder 3"/>
          <p:cNvSpPr>
            <a:spLocks noGrp="1"/>
          </p:cNvSpPr>
          <p:nvPr>
            <p:ph type="body" sz="quarter" idx="10"/>
          </p:nvPr>
        </p:nvSpPr>
        <p:spPr/>
        <p:txBody>
          <a:bodyPr/>
          <a:lstStyle/>
          <a:p>
            <a:r>
              <a:rPr lang="en-US" sz="3600" dirty="0" smtClean="0"/>
              <a:t>Included with Android SDK</a:t>
            </a:r>
          </a:p>
          <a:p>
            <a:r>
              <a:rPr lang="en-US" sz="3600" dirty="0" smtClean="0"/>
              <a:t>Runs inside Chrome browser</a:t>
            </a:r>
            <a:endParaRPr lang="en-US" sz="3600" dirty="0"/>
          </a:p>
        </p:txBody>
      </p:sp>
    </p:spTree>
    <p:extLst>
      <p:ext uri="{BB962C8B-B14F-4D97-AF65-F5344CB8AC3E}">
        <p14:creationId xmlns:p14="http://schemas.microsoft.com/office/powerpoint/2010/main" val="2855917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Debugging with Windows Phone</a:t>
            </a:r>
            <a:endParaRPr lang="en-US" sz="4800" dirty="0"/>
          </a:p>
        </p:txBody>
      </p:sp>
      <p:sp>
        <p:nvSpPr>
          <p:cNvPr id="6" name="Text Placeholder 5"/>
          <p:cNvSpPr>
            <a:spLocks noGrp="1"/>
          </p:cNvSpPr>
          <p:nvPr>
            <p:ph type="body" sz="quarter" idx="10"/>
          </p:nvPr>
        </p:nvSpPr>
        <p:spPr/>
        <p:txBody>
          <a:bodyPr/>
          <a:lstStyle/>
          <a:p>
            <a:r>
              <a:rPr lang="en-US" dirty="0" smtClean="0"/>
              <a:t>You can use a Windows Phone emulator</a:t>
            </a:r>
          </a:p>
          <a:p>
            <a:r>
              <a:rPr lang="en-US" dirty="0" smtClean="0"/>
              <a:t>You can use an attached Windows Phone device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1249279" y="3029025"/>
            <a:ext cx="6244597" cy="3462970"/>
          </a:xfrm>
          <a:prstGeom prst="rect">
            <a:avLst/>
          </a:prstGeom>
        </p:spPr>
      </p:pic>
    </p:spTree>
    <p:extLst>
      <p:ext uri="{BB962C8B-B14F-4D97-AF65-F5344CB8AC3E}">
        <p14:creationId xmlns:p14="http://schemas.microsoft.com/office/powerpoint/2010/main" val="184943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Creating and Running a Cordova App Project</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00579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Office </a:t>
            </a:r>
            <a:r>
              <a:rPr lang="en-US" sz="7200" dirty="0" smtClean="0"/>
              <a:t>365</a:t>
            </a:r>
            <a:endParaRPr lang="en-US" sz="7200" dirty="0"/>
          </a:p>
        </p:txBody>
      </p:sp>
    </p:spTree>
    <p:extLst>
      <p:ext uri="{BB962C8B-B14F-4D97-AF65-F5344CB8AC3E}">
        <p14:creationId xmlns:p14="http://schemas.microsoft.com/office/powerpoint/2010/main" val="17573577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a:t>Cordova Development with Office 365​ 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Register your app</a:t>
            </a:r>
          </a:p>
        </p:txBody>
      </p:sp>
      <p:pic>
        <p:nvPicPr>
          <p:cNvPr id="12" name="Picture 11"/>
          <p:cNvPicPr>
            <a:picLocks noChangeAspect="1"/>
          </p:cNvPicPr>
          <p:nvPr/>
        </p:nvPicPr>
        <p:blipFill>
          <a:blip r:embed="rId3"/>
          <a:stretch>
            <a:fillRect/>
          </a:stretch>
        </p:blipFill>
        <p:spPr>
          <a:xfrm>
            <a:off x="1405844" y="1751526"/>
            <a:ext cx="5278735" cy="2735762"/>
          </a:xfrm>
          <a:prstGeom prst="rect">
            <a:avLst/>
          </a:prstGeom>
        </p:spPr>
      </p:pic>
    </p:spTree>
    <p:extLst>
      <p:ext uri="{BB962C8B-B14F-4D97-AF65-F5344CB8AC3E}">
        <p14:creationId xmlns:p14="http://schemas.microsoft.com/office/powerpoint/2010/main" val="2529310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0536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47151" y="1672293"/>
            <a:ext cx="4230476" cy="5017541"/>
          </a:xfrm>
          <a:prstGeom prst="rect">
            <a:avLst/>
          </a:prstGeom>
        </p:spPr>
      </p:pic>
      <p:sp>
        <p:nvSpPr>
          <p:cNvPr id="3" name="Title 2"/>
          <p:cNvSpPr>
            <a:spLocks noGrp="1"/>
          </p:cNvSpPr>
          <p:nvPr>
            <p:ph type="title"/>
          </p:nvPr>
        </p:nvSpPr>
        <p:spPr/>
        <p:txBody>
          <a:bodyPr/>
          <a:lstStyle/>
          <a:p>
            <a:r>
              <a:rPr lang="en-US" dirty="0" smtClean="0"/>
              <a:t>Office 365 API Libraries</a:t>
            </a:r>
            <a:endParaRPr lang="en-US" dirty="0"/>
          </a:p>
        </p:txBody>
      </p:sp>
      <p:sp>
        <p:nvSpPr>
          <p:cNvPr id="4" name="Text Placeholder 3"/>
          <p:cNvSpPr>
            <a:spLocks noGrp="1"/>
          </p:cNvSpPr>
          <p:nvPr>
            <p:ph type="body" sz="quarter" idx="10"/>
          </p:nvPr>
        </p:nvSpPr>
        <p:spPr/>
        <p:txBody>
          <a:bodyPr/>
          <a:lstStyle/>
          <a:p>
            <a:r>
              <a:rPr lang="en-US" dirty="0" smtClean="0"/>
              <a:t>Added with Connected Service</a:t>
            </a:r>
          </a:p>
          <a:p>
            <a:pPr lvl="1"/>
            <a:r>
              <a:rPr lang="en-US" dirty="0" smtClean="0"/>
              <a:t>Provides JS libraries for AAD authentication</a:t>
            </a:r>
          </a:p>
          <a:p>
            <a:pPr lvl="1"/>
            <a:r>
              <a:rPr lang="en-US" dirty="0" smtClean="0"/>
              <a:t>Provides JS libraries for accessing Exchange</a:t>
            </a:r>
          </a:p>
          <a:p>
            <a:pPr lvl="1"/>
            <a:r>
              <a:rPr lang="en-US" dirty="0"/>
              <a:t>Provides JS libraries for accessing </a:t>
            </a:r>
            <a:r>
              <a:rPr lang="en-US" dirty="0" smtClean="0"/>
              <a:t>SharePoint</a:t>
            </a:r>
            <a:endParaRPr lang="en-US" dirty="0"/>
          </a:p>
        </p:txBody>
      </p:sp>
    </p:spTree>
    <p:extLst>
      <p:ext uri="{BB962C8B-B14F-4D97-AF65-F5344CB8AC3E}">
        <p14:creationId xmlns:p14="http://schemas.microsoft.com/office/powerpoint/2010/main" val="41997409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27778" y="1181566"/>
            <a:ext cx="2217078" cy="3578524"/>
          </a:xfrm>
          <a:prstGeom prst="rect">
            <a:avLst/>
          </a:prstGeom>
        </p:spPr>
      </p:pic>
      <p:pic>
        <p:nvPicPr>
          <p:cNvPr id="3" name="Picture 2"/>
          <p:cNvPicPr>
            <a:picLocks noChangeAspect="1"/>
          </p:cNvPicPr>
          <p:nvPr/>
        </p:nvPicPr>
        <p:blipFill>
          <a:blip r:embed="rId3"/>
          <a:stretch>
            <a:fillRect/>
          </a:stretch>
        </p:blipFill>
        <p:spPr>
          <a:xfrm>
            <a:off x="934270" y="2744055"/>
            <a:ext cx="8253523" cy="3863910"/>
          </a:xfrm>
          <a:prstGeom prst="rect">
            <a:avLst/>
          </a:prstGeom>
          <a:ln>
            <a:solidFill>
              <a:schemeClr val="bg1">
                <a:lumMod val="50000"/>
              </a:schemeClr>
            </a:solidFill>
          </a:ln>
        </p:spPr>
      </p:pic>
      <p:cxnSp>
        <p:nvCxnSpPr>
          <p:cNvPr id="4" name="Straight Arrow Connector 3"/>
          <p:cNvCxnSpPr/>
          <p:nvPr/>
        </p:nvCxnSpPr>
        <p:spPr>
          <a:xfrm flipH="1">
            <a:off x="8513379" y="3969869"/>
            <a:ext cx="1348828" cy="706141"/>
          </a:xfrm>
          <a:prstGeom prst="straightConnector1">
            <a:avLst/>
          </a:prstGeom>
          <a:ln w="2857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US" dirty="0" smtClean="0"/>
              <a:t>Linking to settings.js</a:t>
            </a:r>
            <a:endParaRPr lang="en-US" dirty="0"/>
          </a:p>
        </p:txBody>
      </p:sp>
      <p:sp>
        <p:nvSpPr>
          <p:cNvPr id="10" name="Text Placeholder 9"/>
          <p:cNvSpPr>
            <a:spLocks noGrp="1"/>
          </p:cNvSpPr>
          <p:nvPr>
            <p:ph type="body" sz="quarter" idx="10"/>
          </p:nvPr>
        </p:nvSpPr>
        <p:spPr/>
        <p:txBody>
          <a:bodyPr/>
          <a:lstStyle/>
          <a:p>
            <a:r>
              <a:rPr lang="en-US" dirty="0" smtClean="0"/>
              <a:t>Link index.html to settings.js</a:t>
            </a:r>
          </a:p>
          <a:p>
            <a:pPr lvl="1"/>
            <a:r>
              <a:rPr lang="en-US" dirty="0" smtClean="0"/>
              <a:t>The JavaScript inside automatically links to other script files</a:t>
            </a:r>
            <a:endParaRPr lang="en-US" dirty="0"/>
          </a:p>
        </p:txBody>
      </p:sp>
    </p:spTree>
    <p:extLst>
      <p:ext uri="{BB962C8B-B14F-4D97-AF65-F5344CB8AC3E}">
        <p14:creationId xmlns:p14="http://schemas.microsoft.com/office/powerpoint/2010/main" val="23519521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Contacts</a:t>
            </a:r>
            <a:endParaRPr lang="en-US" dirty="0"/>
          </a:p>
        </p:txBody>
      </p:sp>
      <p:sp>
        <p:nvSpPr>
          <p:cNvPr id="3" name="Text Placeholder 2"/>
          <p:cNvSpPr>
            <a:spLocks noGrp="1"/>
          </p:cNvSpPr>
          <p:nvPr>
            <p:ph type="body" sz="quarter" idx="10"/>
          </p:nvPr>
        </p:nvSpPr>
        <p:spPr/>
        <p:txBody>
          <a:bodyPr/>
          <a:lstStyle/>
          <a:p>
            <a:r>
              <a:rPr lang="en-US" sz="3600" dirty="0"/>
              <a:t>Common API operations</a:t>
            </a:r>
          </a:p>
          <a:p>
            <a:pPr lvl="1"/>
            <a:r>
              <a:rPr lang="en-US" sz="2000" dirty="0" smtClean="0"/>
              <a:t>Reading contacts</a:t>
            </a:r>
          </a:p>
          <a:p>
            <a:pPr lvl="1"/>
            <a:r>
              <a:rPr lang="en-US" sz="2000" dirty="0" smtClean="0"/>
              <a:t>Searching for contacts</a:t>
            </a:r>
          </a:p>
          <a:p>
            <a:pPr lvl="1"/>
            <a:r>
              <a:rPr lang="en-US" sz="2000" dirty="0" smtClean="0"/>
              <a:t>Creating contacts</a:t>
            </a:r>
            <a:endParaRPr lang="en-US" sz="2000" dirty="0"/>
          </a:p>
          <a:p>
            <a:pPr lvl="1"/>
            <a:r>
              <a:rPr lang="en-US" sz="2000" dirty="0"/>
              <a:t>Deleting </a:t>
            </a:r>
            <a:r>
              <a:rPr lang="en-US" sz="2000" dirty="0" smtClean="0"/>
              <a:t>contacts</a:t>
            </a:r>
            <a:endParaRPr lang="en-US" sz="2000" dirty="0"/>
          </a:p>
          <a:p>
            <a:pPr lvl="1"/>
            <a:r>
              <a:rPr lang="en-US" sz="2000" dirty="0"/>
              <a:t>Editing events</a:t>
            </a:r>
          </a:p>
          <a:p>
            <a:endParaRPr lang="en-US" dirty="0"/>
          </a:p>
        </p:txBody>
      </p:sp>
      <p:sp>
        <p:nvSpPr>
          <p:cNvPr id="4" name="Slide Number Placeholder 3"/>
          <p:cNvSpPr>
            <a:spLocks noGrp="1"/>
          </p:cNvSpPr>
          <p:nvPr>
            <p:ph type="sldNum" sz="quarter" idx="12"/>
          </p:nvPr>
        </p:nvSpPr>
        <p:spPr>
          <a:xfrm>
            <a:off x="520700" y="6502297"/>
            <a:ext cx="560686" cy="219456"/>
          </a:xfrm>
        </p:spPr>
        <p:txBody>
          <a:bodyPr/>
          <a:lstStyle/>
          <a:p>
            <a:fld id="{727B4C2D-45E2-4621-8491-2995EB46A674}" type="slidenum">
              <a:rPr lang="en-US" smtClean="0"/>
              <a:pPr/>
              <a:t>24</a:t>
            </a:fld>
            <a:endParaRPr lang="en-US" dirty="0"/>
          </a:p>
        </p:txBody>
      </p:sp>
      <p:pic>
        <p:nvPicPr>
          <p:cNvPr id="6" name="Picture 5"/>
          <p:cNvPicPr>
            <a:picLocks noChangeAspect="1"/>
          </p:cNvPicPr>
          <p:nvPr/>
        </p:nvPicPr>
        <p:blipFill rotWithShape="1">
          <a:blip r:embed="rId2"/>
          <a:srcRect b="21734"/>
          <a:stretch/>
        </p:blipFill>
        <p:spPr>
          <a:xfrm>
            <a:off x="1623317" y="4055168"/>
            <a:ext cx="8293643" cy="2447129"/>
          </a:xfrm>
          <a:prstGeom prst="rect">
            <a:avLst/>
          </a:prstGeom>
          <a:ln>
            <a:solidFill>
              <a:schemeClr val="bg1">
                <a:lumMod val="50000"/>
              </a:schemeClr>
            </a:solidFill>
          </a:ln>
        </p:spPr>
      </p:pic>
      <p:grpSp>
        <p:nvGrpSpPr>
          <p:cNvPr id="9" name="Group 8"/>
          <p:cNvGrpSpPr/>
          <p:nvPr/>
        </p:nvGrpSpPr>
        <p:grpSpPr>
          <a:xfrm>
            <a:off x="7454569" y="1945448"/>
            <a:ext cx="2952750" cy="3488624"/>
            <a:chOff x="4618037" y="1497713"/>
            <a:chExt cx="2952750" cy="3488624"/>
          </a:xfrm>
        </p:grpSpPr>
        <p:pic>
          <p:nvPicPr>
            <p:cNvPr id="7" name="Picture 6"/>
            <p:cNvPicPr>
              <a:picLocks noChangeAspect="1"/>
            </p:cNvPicPr>
            <p:nvPr/>
          </p:nvPicPr>
          <p:blipFill>
            <a:blip r:embed="rId3"/>
            <a:stretch>
              <a:fillRect/>
            </a:stretch>
          </p:blipFill>
          <p:spPr>
            <a:xfrm>
              <a:off x="4618037" y="1871662"/>
              <a:ext cx="2952750" cy="3114675"/>
            </a:xfrm>
            <a:prstGeom prst="rect">
              <a:avLst/>
            </a:prstGeom>
            <a:ln>
              <a:solidFill>
                <a:schemeClr val="bg1">
                  <a:lumMod val="50000"/>
                </a:schemeClr>
              </a:solidFill>
            </a:ln>
          </p:spPr>
        </p:pic>
        <p:sp>
          <p:nvSpPr>
            <p:cNvPr id="8" name="Rectangle 7"/>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spTree>
    <p:extLst>
      <p:ext uri="{BB962C8B-B14F-4D97-AF65-F5344CB8AC3E}">
        <p14:creationId xmlns:p14="http://schemas.microsoft.com/office/powerpoint/2010/main" val="1700110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Calendar Events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operations</a:t>
            </a:r>
          </a:p>
          <a:p>
            <a:pPr lvl="1"/>
            <a:r>
              <a:rPr lang="en-US" sz="2000" dirty="0"/>
              <a:t>Reading </a:t>
            </a:r>
            <a:r>
              <a:rPr lang="en-US" sz="2000" dirty="0" smtClean="0"/>
              <a:t>events for specific date range</a:t>
            </a:r>
            <a:endParaRPr lang="en-US" sz="2000" dirty="0"/>
          </a:p>
          <a:p>
            <a:pPr lvl="1"/>
            <a:r>
              <a:rPr lang="en-US" sz="2000" dirty="0" smtClean="0"/>
              <a:t>Creating events</a:t>
            </a:r>
          </a:p>
          <a:p>
            <a:pPr lvl="1"/>
            <a:r>
              <a:rPr lang="en-US" sz="2000" dirty="0"/>
              <a:t>Deleting events</a:t>
            </a:r>
          </a:p>
          <a:p>
            <a:pPr lvl="1"/>
            <a:r>
              <a:rPr lang="en-US" sz="2000" dirty="0" smtClean="0"/>
              <a:t>Editing events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pic>
        <p:nvPicPr>
          <p:cNvPr id="6" name="Picture 5"/>
          <p:cNvPicPr>
            <a:picLocks noChangeAspect="1"/>
          </p:cNvPicPr>
          <p:nvPr/>
        </p:nvPicPr>
        <p:blipFill>
          <a:blip r:embed="rId2"/>
          <a:stretch>
            <a:fillRect/>
          </a:stretch>
        </p:blipFill>
        <p:spPr>
          <a:xfrm>
            <a:off x="3380198" y="2853731"/>
            <a:ext cx="7536389" cy="2737631"/>
          </a:xfrm>
          <a:prstGeom prst="rect">
            <a:avLst/>
          </a:prstGeom>
          <a:solidFill>
            <a:schemeClr val="bg1">
              <a:lumMod val="65000"/>
            </a:schemeClr>
          </a:solidFill>
          <a:ln>
            <a:solidFill>
              <a:schemeClr val="bg1">
                <a:lumMod val="50000"/>
              </a:schemeClr>
            </a:solidFill>
          </a:ln>
        </p:spPr>
      </p:pic>
      <p:grpSp>
        <p:nvGrpSpPr>
          <p:cNvPr id="11" name="Group 10"/>
          <p:cNvGrpSpPr/>
          <p:nvPr/>
        </p:nvGrpSpPr>
        <p:grpSpPr>
          <a:xfrm>
            <a:off x="9708891" y="1784691"/>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10" name="Rectangle 9"/>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4179617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6622" y="1422594"/>
            <a:ext cx="9916785" cy="4841572"/>
          </a:xfrm>
          <a:prstGeom prst="rect">
            <a:avLst/>
          </a:prstGeom>
          <a:ln>
            <a:solidFill>
              <a:schemeClr val="bg1">
                <a:lumMod val="50000"/>
              </a:schemeClr>
            </a:solidFill>
          </a:ln>
        </p:spPr>
      </p:pic>
      <p:sp>
        <p:nvSpPr>
          <p:cNvPr id="3" name="Title 2"/>
          <p:cNvSpPr>
            <a:spLocks noGrp="1"/>
          </p:cNvSpPr>
          <p:nvPr>
            <p:ph type="title"/>
          </p:nvPr>
        </p:nvSpPr>
        <p:spPr/>
        <p:txBody>
          <a:bodyPr/>
          <a:lstStyle/>
          <a:p>
            <a:r>
              <a:rPr lang="en-US" dirty="0" smtClean="0"/>
              <a:t>Connecting with the Office 365 APIs</a:t>
            </a:r>
            <a:endParaRPr lang="en-US" dirty="0"/>
          </a:p>
        </p:txBody>
      </p:sp>
      <p:pic>
        <p:nvPicPr>
          <p:cNvPr id="4" name="Picture 3"/>
          <p:cNvPicPr>
            <a:picLocks noChangeAspect="1"/>
          </p:cNvPicPr>
          <p:nvPr/>
        </p:nvPicPr>
        <p:blipFill>
          <a:blip r:embed="rId3"/>
          <a:stretch>
            <a:fillRect/>
          </a:stretch>
        </p:blipFill>
        <p:spPr>
          <a:xfrm>
            <a:off x="9732579" y="2630704"/>
            <a:ext cx="2336843" cy="4124820"/>
          </a:xfrm>
          <a:prstGeom prst="rect">
            <a:avLst/>
          </a:prstGeom>
        </p:spPr>
      </p:pic>
    </p:spTree>
    <p:extLst>
      <p:ext uri="{BB962C8B-B14F-4D97-AF65-F5344CB8AC3E}">
        <p14:creationId xmlns:p14="http://schemas.microsoft.com/office/powerpoint/2010/main" val="801262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834" y="1521044"/>
            <a:ext cx="10090698" cy="2498891"/>
          </a:xfrm>
          <a:prstGeom prst="rect">
            <a:avLst/>
          </a:prstGeom>
          <a:solidFill>
            <a:schemeClr val="bg1">
              <a:lumMod val="50000"/>
            </a:schemeClr>
          </a:solidFill>
          <a:ln>
            <a:solidFill>
              <a:schemeClr val="bg1">
                <a:lumMod val="50000"/>
              </a:schemeClr>
            </a:solidFill>
          </a:ln>
        </p:spPr>
      </p:pic>
      <p:sp>
        <p:nvSpPr>
          <p:cNvPr id="3" name="Title 2"/>
          <p:cNvSpPr>
            <a:spLocks noGrp="1"/>
          </p:cNvSpPr>
          <p:nvPr>
            <p:ph type="title"/>
          </p:nvPr>
        </p:nvSpPr>
        <p:spPr/>
        <p:txBody>
          <a:bodyPr/>
          <a:lstStyle/>
          <a:p>
            <a:r>
              <a:rPr lang="en-US" dirty="0" smtClean="0"/>
              <a:t>Accessing Office 365 Contacts</a:t>
            </a:r>
            <a:endParaRPr lang="en-US" dirty="0"/>
          </a:p>
        </p:txBody>
      </p:sp>
    </p:spTree>
    <p:extLst>
      <p:ext uri="{BB962C8B-B14F-4D97-AF65-F5344CB8AC3E}">
        <p14:creationId xmlns:p14="http://schemas.microsoft.com/office/powerpoint/2010/main" val="19084683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App using Windows Phone</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28</a:t>
            </a:fld>
            <a:endParaRPr lang="en-US" dirty="0"/>
          </a:p>
        </p:txBody>
      </p:sp>
      <p:pic>
        <p:nvPicPr>
          <p:cNvPr id="4" name="Picture 3"/>
          <p:cNvPicPr>
            <a:picLocks noChangeAspect="1"/>
          </p:cNvPicPr>
          <p:nvPr/>
        </p:nvPicPr>
        <p:blipFill>
          <a:blip r:embed="rId2"/>
          <a:stretch>
            <a:fillRect/>
          </a:stretch>
        </p:blipFill>
        <p:spPr>
          <a:xfrm>
            <a:off x="995176" y="1209135"/>
            <a:ext cx="2940541" cy="5190422"/>
          </a:xfrm>
          <a:prstGeom prst="rect">
            <a:avLst/>
          </a:prstGeom>
        </p:spPr>
      </p:pic>
      <p:pic>
        <p:nvPicPr>
          <p:cNvPr id="5" name="Picture 4"/>
          <p:cNvPicPr>
            <a:picLocks noChangeAspect="1"/>
          </p:cNvPicPr>
          <p:nvPr/>
        </p:nvPicPr>
        <p:blipFill>
          <a:blip r:embed="rId3"/>
          <a:stretch>
            <a:fillRect/>
          </a:stretch>
        </p:blipFill>
        <p:spPr>
          <a:xfrm>
            <a:off x="4705405" y="1202191"/>
            <a:ext cx="2872826" cy="5154639"/>
          </a:xfrm>
          <a:prstGeom prst="rect">
            <a:avLst/>
          </a:prstGeom>
        </p:spPr>
      </p:pic>
      <p:pic>
        <p:nvPicPr>
          <p:cNvPr id="6" name="Picture 5"/>
          <p:cNvPicPr>
            <a:picLocks noChangeAspect="1"/>
          </p:cNvPicPr>
          <p:nvPr/>
        </p:nvPicPr>
        <p:blipFill>
          <a:blip r:embed="rId4"/>
          <a:stretch>
            <a:fillRect/>
          </a:stretch>
        </p:blipFill>
        <p:spPr>
          <a:xfrm>
            <a:off x="8363465" y="1202191"/>
            <a:ext cx="2858530" cy="5154640"/>
          </a:xfrm>
          <a:prstGeom prst="rect">
            <a:avLst/>
          </a:prstGeom>
        </p:spPr>
      </p:pic>
      <p:sp>
        <p:nvSpPr>
          <p:cNvPr id="7" name="Right Arrow 6"/>
          <p:cNvSpPr/>
          <p:nvPr/>
        </p:nvSpPr>
        <p:spPr bwMode="auto">
          <a:xfrm>
            <a:off x="4078014" y="3195145"/>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7677793" y="3189894"/>
            <a:ext cx="441434" cy="2837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6183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Examining the CordovaOffice365API App Project</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0282861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Cordova Overview</a:t>
            </a:r>
          </a:p>
          <a:p>
            <a:r>
              <a:rPr lang="en-US" dirty="0" smtClean="0"/>
              <a:t>Developing Cordova Apps</a:t>
            </a:r>
          </a:p>
          <a:p>
            <a:r>
              <a:rPr lang="en-US" dirty="0" smtClean="0"/>
              <a:t>Cordova Apps and Office 365</a:t>
            </a:r>
          </a:p>
          <a:p>
            <a:r>
              <a:rPr lang="en-US" dirty="0"/>
              <a:t>Cordova </a:t>
            </a:r>
            <a:r>
              <a:rPr lang="en-US" dirty="0" smtClean="0"/>
              <a:t>Apps and </a:t>
            </a:r>
            <a:r>
              <a:rPr lang="en-US" dirty="0" err="1" smtClean="0"/>
              <a:t>AngularJS</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Cordova Apps and </a:t>
            </a:r>
            <a:r>
              <a:rPr lang="en-US" sz="7200" dirty="0" err="1"/>
              <a:t>AngularJS</a:t>
            </a:r>
            <a:endParaRPr lang="en-US" sz="7200" dirty="0"/>
          </a:p>
        </p:txBody>
      </p:sp>
    </p:spTree>
    <p:extLst>
      <p:ext uri="{BB962C8B-B14F-4D97-AF65-F5344CB8AC3E}">
        <p14:creationId xmlns:p14="http://schemas.microsoft.com/office/powerpoint/2010/main" val="12428869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an Cordova/Angular App</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31</a:t>
            </a:fld>
            <a:endParaRPr lang="en-US" dirty="0"/>
          </a:p>
        </p:txBody>
      </p:sp>
      <p:pic>
        <p:nvPicPr>
          <p:cNvPr id="4" name="Picture 3"/>
          <p:cNvPicPr>
            <a:picLocks noChangeAspect="1"/>
          </p:cNvPicPr>
          <p:nvPr/>
        </p:nvPicPr>
        <p:blipFill>
          <a:blip r:embed="rId2"/>
          <a:stretch>
            <a:fillRect/>
          </a:stretch>
        </p:blipFill>
        <p:spPr>
          <a:xfrm>
            <a:off x="1501800" y="1208689"/>
            <a:ext cx="3577661" cy="5490535"/>
          </a:xfrm>
          <a:prstGeom prst="rect">
            <a:avLst/>
          </a:prstGeom>
        </p:spPr>
      </p:pic>
    </p:spTree>
    <p:extLst>
      <p:ext uri="{BB962C8B-B14F-4D97-AF65-F5344CB8AC3E}">
        <p14:creationId xmlns:p14="http://schemas.microsoft.com/office/powerpoint/2010/main" val="26062386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the </a:t>
            </a:r>
            <a:r>
              <a:rPr lang="en-US" dirty="0" err="1" smtClean="0"/>
              <a:t>CordovaAngular</a:t>
            </a:r>
            <a:r>
              <a:rPr lang="en-US" dirty="0" smtClean="0"/>
              <a:t> project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3534710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a:t>Cordova Overview</a:t>
            </a:r>
          </a:p>
          <a:p>
            <a:r>
              <a:rPr lang="en-US" dirty="0"/>
              <a:t>Developing Cordova Apps</a:t>
            </a:r>
          </a:p>
          <a:p>
            <a:r>
              <a:rPr lang="en-US" dirty="0"/>
              <a:t>Cordova Apps and Office 365</a:t>
            </a:r>
          </a:p>
          <a:p>
            <a:r>
              <a:rPr lang="en-US" dirty="0"/>
              <a:t>Cordova Apps and </a:t>
            </a:r>
            <a:r>
              <a:rPr lang="en-US" dirty="0" err="1"/>
              <a:t>AngularJS</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71513" y="1190978"/>
            <a:ext cx="11648118" cy="4251523"/>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2452" y="-855186"/>
            <a:ext cx="7614563" cy="7727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Add screens shot from link</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9621" y="1202109"/>
            <a:ext cx="4239452" cy="3772489"/>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7" name="Group 116"/>
          <p:cNvGrpSpPr/>
          <p:nvPr/>
        </p:nvGrpSpPr>
        <p:grpSpPr>
          <a:xfrm>
            <a:off x="5781823" y="2768990"/>
            <a:ext cx="4032535" cy="2610798"/>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16" name="Group 115"/>
          <p:cNvGrpSpPr/>
          <p:nvPr/>
        </p:nvGrpSpPr>
        <p:grpSpPr>
          <a:xfrm>
            <a:off x="10472195" y="3738762"/>
            <a:ext cx="817744" cy="1512988"/>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58847437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1511" y="3974919"/>
            <a:ext cx="11438064" cy="2423401"/>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1511" y="1886694"/>
            <a:ext cx="11438064" cy="19902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7351" y="1336948"/>
            <a:ext cx="6169424" cy="5516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42" tIns="143236" rIns="179042" bIns="143236" numCol="1" spcCol="0" rtlCol="0" fromWordArt="0" anchor="t" anchorCtr="0" forceAA="0" compatLnSpc="1">
            <a:prstTxWarp prst="textNoShape">
              <a:avLst/>
            </a:prstTxWarp>
            <a:noAutofit/>
          </a:bodyPr>
          <a:lstStyle/>
          <a:p>
            <a:pPr algn="ctr" defTabSz="912924"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6404" y="-134622"/>
            <a:ext cx="7798317" cy="1952915"/>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53"/>
            </a:xfrm>
            <a:prstGeom prst="rect">
              <a:avLst/>
            </a:prstGeom>
            <a:noFill/>
          </p:spPr>
          <p:txBody>
            <a:bodyPr wrap="square" lIns="0" tIns="0" rIns="0" bIns="0" rtlCol="0">
              <a:spAutoFit/>
            </a:bodyPr>
            <a:lstStyle/>
            <a:p>
              <a:pPr defTabSz="913818"/>
              <a:r>
                <a:rPr lang="en-US" sz="2743" dirty="0">
                  <a:solidFill>
                    <a:srgbClr val="FFFFFF"/>
                  </a:solidFill>
                  <a:latin typeface="Segoe UI Light"/>
                </a:rPr>
                <a:t>Developer Patterns &amp; Practices</a:t>
              </a:r>
            </a:p>
          </p:txBody>
        </p:sp>
      </p:grpSp>
      <p:sp>
        <p:nvSpPr>
          <p:cNvPr id="7" name="Rectangle 6"/>
          <p:cNvSpPr/>
          <p:nvPr/>
        </p:nvSpPr>
        <p:spPr bwMode="auto">
          <a:xfrm>
            <a:off x="7351" y="-1019132"/>
            <a:ext cx="7614563" cy="7803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defTabSz="913554" fontAlgn="base">
              <a:lnSpc>
                <a:spcPct val="90000"/>
              </a:lnSpc>
              <a:spcBef>
                <a:spcPct val="0"/>
              </a:spcBef>
              <a:spcAft>
                <a:spcPct val="0"/>
              </a:spcAft>
            </a:pPr>
            <a:r>
              <a:rPr lang="en-US" sz="1763" dirty="0">
                <a:solidFill>
                  <a:srgbClr val="FFFFFF"/>
                </a:solidFill>
              </a:rPr>
              <a:t>Make look cool</a:t>
            </a: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5987" y="2021175"/>
            <a:ext cx="7330121" cy="1506985"/>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Transform your code</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Providing App Model Patterns for common SharePoint </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6716" y="4096944"/>
            <a:ext cx="10497474" cy="2503397"/>
          </a:xfrm>
          <a:prstGeom prst="rect">
            <a:avLst/>
          </a:prstGeom>
          <a:noFill/>
        </p:spPr>
        <p:txBody>
          <a:bodyPr wrap="square">
            <a:spAutoFit/>
          </a:bodyPr>
          <a:lstStyle/>
          <a:p>
            <a:pPr defTabSz="913818">
              <a:lnSpc>
                <a:spcPct val="90000"/>
              </a:lnSpc>
              <a:spcBef>
                <a:spcPts val="588"/>
              </a:spcBef>
              <a:spcAft>
                <a:spcPts val="1763"/>
              </a:spcAft>
              <a:buClr>
                <a:srgbClr val="FFFFFF"/>
              </a:buClr>
              <a:buSzPct val="100000"/>
            </a:pPr>
            <a:r>
              <a:rPr lang="en-US" sz="3134" b="1" dirty="0">
                <a:gradFill>
                  <a:gsLst>
                    <a:gs pos="34513">
                      <a:srgbClr val="FFFFFF"/>
                    </a:gs>
                    <a:gs pos="55000">
                      <a:srgbClr val="FFFFFF"/>
                    </a:gs>
                  </a:gsLst>
                  <a:lin ang="5400000" scaled="0"/>
                </a:gradFill>
              </a:rPr>
              <a:t>60+ Visual Studio projects</a:t>
            </a: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Common scenarios</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Branding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Site provisioning</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Remote event receivers </a:t>
            </a:r>
            <a:br>
              <a:rPr lang="en-US" sz="2351" dirty="0">
                <a:gradFill>
                  <a:gsLst>
                    <a:gs pos="1250">
                      <a:srgbClr val="FFFFFF"/>
                    </a:gs>
                    <a:gs pos="100000">
                      <a:srgbClr val="FFFFFF"/>
                    </a:gs>
                  </a:gsLst>
                  <a:lin ang="5400000" scaled="0"/>
                </a:gradFill>
                <a:latin typeface="Segoe UI Light"/>
              </a:rPr>
            </a:br>
            <a:endParaRPr lang="en-US" sz="2351" dirty="0">
              <a:gradFill>
                <a:gsLst>
                  <a:gs pos="1250">
                    <a:srgbClr val="FFFFFF"/>
                  </a:gs>
                  <a:gs pos="100000">
                    <a:srgbClr val="FFFFFF"/>
                  </a:gs>
                </a:gsLst>
                <a:lin ang="5400000" scaled="0"/>
              </a:gradFill>
              <a:latin typeface="Segoe UI Light"/>
            </a:endParaRPr>
          </a:p>
        </p:txBody>
      </p:sp>
      <p:sp>
        <p:nvSpPr>
          <p:cNvPr id="5" name="Rectangle 4"/>
          <p:cNvSpPr/>
          <p:nvPr/>
        </p:nvSpPr>
        <p:spPr>
          <a:xfrm>
            <a:off x="5703348" y="4865353"/>
            <a:ext cx="6090406" cy="1088706"/>
          </a:xfrm>
          <a:prstGeom prst="rect">
            <a:avLst/>
          </a:prstGeom>
        </p:spPr>
        <p:txBody>
          <a:bodyPr>
            <a:spAutoFit/>
          </a:bodyPr>
          <a:lstStyle/>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rPr>
              <a:t>Large file support</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Taxonomy driven navigation</a:t>
            </a:r>
            <a:br>
              <a:rPr lang="en-US" sz="2351" dirty="0">
                <a:gradFill>
                  <a:gsLst>
                    <a:gs pos="1250">
                      <a:srgbClr val="FFFFFF"/>
                    </a:gs>
                    <a:gs pos="100000">
                      <a:srgbClr val="FFFFFF"/>
                    </a:gs>
                  </a:gsLst>
                  <a:lin ang="5400000" scaled="0"/>
                </a:gradFill>
                <a:latin typeface="Segoe UI Light"/>
              </a:rPr>
            </a:br>
            <a:r>
              <a:rPr lang="en-US" sz="2351" dirty="0">
                <a:gradFill>
                  <a:gsLst>
                    <a:gs pos="1250">
                      <a:srgbClr val="FFFFFF"/>
                    </a:gs>
                    <a:gs pos="100000">
                      <a:srgbClr val="FFFFFF"/>
                    </a:gs>
                  </a:gsLst>
                  <a:lin ang="5400000" scaled="0"/>
                </a:gradFill>
                <a:latin typeface="Segoe UI Light"/>
              </a:rPr>
              <a:t>And much more… </a:t>
            </a:r>
            <a:r>
              <a:rPr lang="en-US" sz="2351" dirty="0">
                <a:gradFill>
                  <a:gsLst>
                    <a:gs pos="1250">
                      <a:srgbClr val="FFFFFF"/>
                    </a:gs>
                    <a:gs pos="100000">
                      <a:srgbClr val="FFFFFF"/>
                    </a:gs>
                  </a:gsLst>
                  <a:lin ang="5400000" scaled="0"/>
                </a:gradFill>
                <a:latin typeface="Segoe UI Light"/>
                <a:hlinkClick r:id="rId3" action="ppaction://hlinkfile"/>
              </a:rPr>
              <a:t>aka.ms/</a:t>
            </a:r>
            <a:r>
              <a:rPr lang="en-US" sz="2351" dirty="0" err="1">
                <a:gradFill>
                  <a:gsLst>
                    <a:gs pos="1250">
                      <a:srgbClr val="FFFFFF"/>
                    </a:gs>
                    <a:gs pos="100000">
                      <a:srgbClr val="FFFFFF"/>
                    </a:gs>
                  </a:gsLst>
                  <a:lin ang="5400000" scaled="0"/>
                </a:gradFill>
                <a:latin typeface="Segoe UI Light"/>
                <a:hlinkClick r:id="rId3" action="ppaction://hlinkfile"/>
              </a:rPr>
              <a:t>OfficeDevPnP</a:t>
            </a:r>
            <a:endParaRPr lang="en-US" sz="2351"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4565" y="4161075"/>
            <a:ext cx="918273" cy="831700"/>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algn="just" defTabSz="914001"/>
              <a:endParaRPr lang="en-US" sz="1665">
                <a:solidFill>
                  <a:srgbClr val="FFFFFF"/>
                </a:solidFill>
              </a:endParaRPr>
            </a:p>
          </p:txBody>
        </p:sp>
      </p:grpSp>
      <p:grpSp>
        <p:nvGrpSpPr>
          <p:cNvPr id="36" name="Group 35"/>
          <p:cNvGrpSpPr/>
          <p:nvPr/>
        </p:nvGrpSpPr>
        <p:grpSpPr bwMode="black">
          <a:xfrm>
            <a:off x="387320" y="2195751"/>
            <a:ext cx="960877" cy="781716"/>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2" rIns="89583" bIns="44792" numCol="1" anchor="t" anchorCtr="0" compatLnSpc="1">
              <a:prstTxWarp prst="textNoShape">
                <a:avLst/>
              </a:prstTxWarp>
            </a:bodyPr>
            <a:lstStyle/>
            <a:p>
              <a:pPr algn="ctr" defTabSz="914001"/>
              <a:endParaRPr lang="en-US" sz="1567">
                <a:gradFill>
                  <a:gsLst>
                    <a:gs pos="0">
                      <a:srgbClr val="FFFFFF"/>
                    </a:gs>
                    <a:gs pos="100000">
                      <a:srgbClr val="FFFFFF"/>
                    </a:gs>
                  </a:gsLst>
                  <a:lin ang="5400000" scaled="0"/>
                </a:gradFill>
              </a:endParaRPr>
            </a:p>
          </p:txBody>
        </p:sp>
      </p:grpSp>
      <p:sp>
        <p:nvSpPr>
          <p:cNvPr id="8" name="Rectangle 7"/>
          <p:cNvSpPr/>
          <p:nvPr/>
        </p:nvSpPr>
        <p:spPr bwMode="auto">
          <a:xfrm>
            <a:off x="2453" y="1737770"/>
            <a:ext cx="269060" cy="49601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782778"/>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076961" y="472448"/>
            <a:ext cx="5661497" cy="6180612"/>
          </a:xfrm>
          <a:prstGeom prst="rect">
            <a:avLst/>
          </a:prstGeom>
          <a:ln>
            <a:noFill/>
          </a:ln>
        </p:spPr>
      </p:pic>
      <p:sp>
        <p:nvSpPr>
          <p:cNvPr id="3" name="Title 2"/>
          <p:cNvSpPr>
            <a:spLocks noGrp="1"/>
          </p:cNvSpPr>
          <p:nvPr>
            <p:ph type="title"/>
          </p:nvPr>
        </p:nvSpPr>
        <p:spPr>
          <a:xfrm>
            <a:off x="271513" y="292036"/>
            <a:ext cx="4927070" cy="898941"/>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71514" y="1190978"/>
            <a:ext cx="5193812" cy="2583385"/>
          </a:xfrm>
        </p:spPr>
        <p:txBody>
          <a:bodyPr/>
          <a:lstStyle/>
          <a:p>
            <a:pPr>
              <a:spcBef>
                <a:spcPts val="588"/>
              </a:spcBef>
              <a:spcAft>
                <a:spcPts val="588"/>
              </a:spcAft>
            </a:pPr>
            <a:r>
              <a:rPr lang="en-US" dirty="0" smtClean="0"/>
              <a:t>Monthly updates</a:t>
            </a:r>
          </a:p>
          <a:p>
            <a:pPr>
              <a:spcBef>
                <a:spcPts val="588"/>
              </a:spcBef>
              <a:spcAft>
                <a:spcPts val="588"/>
              </a:spcAft>
            </a:pPr>
            <a:r>
              <a:rPr lang="en-US" dirty="0" smtClean="0"/>
              <a:t>Associated blog posts</a:t>
            </a:r>
          </a:p>
          <a:p>
            <a:pPr>
              <a:spcBef>
                <a:spcPts val="588"/>
              </a:spcBef>
              <a:spcAft>
                <a:spcPts val="588"/>
              </a:spcAft>
            </a:pPr>
            <a:r>
              <a:rPr lang="en-US" sz="1959" dirty="0">
                <a:hlinkClick r:id="rId3"/>
              </a:rPr>
              <a:t>www.office.com/roadmap</a:t>
            </a:r>
            <a:endParaRPr lang="en-US" sz="1959" dirty="0"/>
          </a:p>
          <a:p>
            <a:pPr>
              <a:spcBef>
                <a:spcPts val="588"/>
              </a:spcBef>
              <a:spcAft>
                <a:spcPts val="588"/>
              </a:spcAft>
            </a:pPr>
            <a:endParaRPr lang="en-US" dirty="0"/>
          </a:p>
        </p:txBody>
      </p:sp>
    </p:spTree>
    <p:extLst>
      <p:ext uri="{BB962C8B-B14F-4D97-AF65-F5344CB8AC3E}">
        <p14:creationId xmlns:p14="http://schemas.microsoft.com/office/powerpoint/2010/main" val="55870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646499" y="2758"/>
            <a:ext cx="6539876" cy="685248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452" y="2758"/>
            <a:ext cx="5644046" cy="68524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43646" y="2085255"/>
            <a:ext cx="4676114" cy="5443660"/>
          </a:xfrm>
        </p:spPr>
        <p:txBody>
          <a:bodyPr/>
          <a:lstStyle/>
          <a:p>
            <a:pPr>
              <a:spcBef>
                <a:spcPts val="588"/>
              </a:spcBef>
              <a:spcAft>
                <a:spcPts val="588"/>
              </a:spcAft>
            </a:pPr>
            <a:r>
              <a:rPr lang="en-US" dirty="0" smtClean="0"/>
              <a:t>Yammer</a:t>
            </a:r>
            <a:br>
              <a:rPr lang="en-US" dirty="0" smtClean="0"/>
            </a:br>
            <a:r>
              <a:rPr lang="en-US" sz="1959" dirty="0">
                <a:latin typeface="+mn-lt"/>
              </a:rPr>
              <a:t>Office 365 Technical Network</a:t>
            </a:r>
            <a:endParaRPr lang="en-US" dirty="0" smtClean="0"/>
          </a:p>
          <a:p>
            <a:pPr>
              <a:spcBef>
                <a:spcPts val="2939"/>
              </a:spcBef>
              <a:spcAft>
                <a:spcPts val="588"/>
              </a:spcAft>
            </a:pPr>
            <a:r>
              <a:rPr lang="en-US" dirty="0" err="1" smtClean="0"/>
              <a:t>Stackoverflow</a:t>
            </a:r>
            <a:endParaRPr lang="en-US" dirty="0"/>
          </a:p>
          <a:p>
            <a:pPr>
              <a:spcBef>
                <a:spcPts val="2939"/>
              </a:spcBef>
              <a:spcAft>
                <a:spcPts val="588"/>
              </a:spcAft>
            </a:pPr>
            <a:r>
              <a:rPr lang="en-US" dirty="0" err="1" smtClean="0"/>
              <a:t>UserVoice</a:t>
            </a:r>
            <a:r>
              <a:rPr lang="en-US" dirty="0"/>
              <a:t/>
            </a:r>
            <a:br>
              <a:rPr lang="en-US" dirty="0"/>
            </a:br>
            <a:r>
              <a:rPr lang="en-US" sz="1959" dirty="0">
                <a:latin typeface="+mn-lt"/>
              </a:rPr>
              <a:t>Developer focused</a:t>
            </a:r>
            <a:br>
              <a:rPr lang="en-US" sz="1959" dirty="0">
                <a:latin typeface="+mn-lt"/>
              </a:rPr>
            </a:br>
            <a:r>
              <a:rPr lang="en-US" sz="1959" dirty="0">
                <a:latin typeface="+mn-lt"/>
              </a:rPr>
              <a:t>Bi-weekly triage</a:t>
            </a:r>
            <a:br>
              <a:rPr lang="en-US" sz="1959" dirty="0">
                <a:latin typeface="+mn-lt"/>
              </a:rPr>
            </a:br>
            <a:r>
              <a:rPr lang="en-US" sz="1959" dirty="0">
                <a:latin typeface="+mn-lt"/>
              </a:rPr>
              <a:t>Link to roadmap to show actions</a:t>
            </a:r>
          </a:p>
          <a:p>
            <a:pPr>
              <a:spcBef>
                <a:spcPts val="588"/>
              </a:spcBef>
              <a:spcAft>
                <a:spcPts val="588"/>
              </a:spcAft>
            </a:pPr>
            <a:r>
              <a:rPr lang="en-US" sz="1959" dirty="0">
                <a:latin typeface="+mn-lt"/>
                <a:hlinkClick r:id="rId2"/>
              </a:rPr>
              <a:t>http://aka.ms/OfficeDevFeedback</a:t>
            </a:r>
            <a:endParaRPr lang="en-US" sz="1959" dirty="0">
              <a:latin typeface="+mn-lt"/>
            </a:endParaRPr>
          </a:p>
          <a:p>
            <a:pPr>
              <a:spcBef>
                <a:spcPts val="588"/>
              </a:spcBef>
              <a:spcAft>
                <a:spcPts val="588"/>
              </a:spcAft>
            </a:pPr>
            <a:endParaRPr lang="en-US" sz="1959" dirty="0"/>
          </a:p>
          <a:p>
            <a:pPr>
              <a:spcBef>
                <a:spcPts val="588"/>
              </a:spcBef>
              <a:spcAft>
                <a:spcPts val="588"/>
              </a:spcAft>
            </a:pPr>
            <a:endParaRPr lang="en-US" dirty="0"/>
          </a:p>
        </p:txBody>
      </p:sp>
      <p:pic>
        <p:nvPicPr>
          <p:cNvPr id="6" name="Picture 5"/>
          <p:cNvPicPr>
            <a:picLocks noChangeAspect="1"/>
          </p:cNvPicPr>
          <p:nvPr/>
        </p:nvPicPr>
        <p:blipFill rotWithShape="1">
          <a:blip r:embed="rId3"/>
          <a:srcRect r="34150"/>
          <a:stretch/>
        </p:blipFill>
        <p:spPr>
          <a:xfrm>
            <a:off x="6095574" y="293594"/>
            <a:ext cx="5662241" cy="6262007"/>
          </a:xfrm>
          <a:prstGeom prst="rect">
            <a:avLst/>
          </a:prstGeom>
          <a:ln>
            <a:noFill/>
          </a:ln>
        </p:spPr>
      </p:pic>
      <p:pic>
        <p:nvPicPr>
          <p:cNvPr id="5" name="Picture 4"/>
          <p:cNvPicPr>
            <a:picLocks noChangeAspect="1"/>
          </p:cNvPicPr>
          <p:nvPr/>
        </p:nvPicPr>
        <p:blipFill>
          <a:blip r:embed="rId4"/>
          <a:stretch>
            <a:fillRect/>
          </a:stretch>
        </p:blipFill>
        <p:spPr>
          <a:xfrm>
            <a:off x="395893" y="2233674"/>
            <a:ext cx="895121" cy="750524"/>
          </a:xfrm>
          <a:prstGeom prst="rect">
            <a:avLst/>
          </a:prstGeom>
        </p:spPr>
      </p:pic>
      <p:pic>
        <p:nvPicPr>
          <p:cNvPr id="10" name="Picture 9"/>
          <p:cNvPicPr>
            <a:picLocks noChangeAspect="1"/>
          </p:cNvPicPr>
          <p:nvPr/>
        </p:nvPicPr>
        <p:blipFill>
          <a:blip r:embed="rId5"/>
          <a:stretch>
            <a:fillRect/>
          </a:stretch>
        </p:blipFill>
        <p:spPr>
          <a:xfrm>
            <a:off x="458473" y="3172968"/>
            <a:ext cx="769961" cy="98058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53" y="4342324"/>
            <a:ext cx="937802" cy="901732"/>
          </a:xfrm>
          <a:prstGeom prst="rect">
            <a:avLst/>
          </a:prstGeom>
        </p:spPr>
      </p:pic>
    </p:spTree>
    <p:extLst>
      <p:ext uri="{BB962C8B-B14F-4D97-AF65-F5344CB8AC3E}">
        <p14:creationId xmlns:p14="http://schemas.microsoft.com/office/powerpoint/2010/main" val="3407408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1657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943" y="1276974"/>
            <a:ext cx="3787662" cy="1553647"/>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88620"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grpSp>
        <p:nvGrpSpPr>
          <p:cNvPr id="439" name="Group 438"/>
          <p:cNvGrpSpPr/>
          <p:nvPr/>
        </p:nvGrpSpPr>
        <p:grpSpPr>
          <a:xfrm>
            <a:off x="5274456" y="1290751"/>
            <a:ext cx="1790145"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4001"/>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2" rIns="179141" bIns="143312"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3" y="2051040"/>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sp>
        <p:nvSpPr>
          <p:cNvPr id="516" name="Rectangle 515"/>
          <p:cNvSpPr/>
          <p:nvPr/>
        </p:nvSpPr>
        <p:spPr bwMode="auto">
          <a:xfrm>
            <a:off x="460548"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8"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8"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4" y="3990997"/>
            <a:ext cx="992539" cy="361250"/>
            <a:chOff x="683707" y="4085194"/>
            <a:chExt cx="1013112" cy="368739"/>
          </a:xfrm>
        </p:grpSpPr>
        <p:sp>
          <p:nvSpPr>
            <p:cNvPr id="520" name="TextBox 519"/>
            <p:cNvSpPr txBox="1"/>
            <p:nvPr/>
          </p:nvSpPr>
          <p:spPr>
            <a:xfrm>
              <a:off x="1132043" y="4154025"/>
              <a:ext cx="564776" cy="193796"/>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2274" y="5269536"/>
            <a:ext cx="1034461" cy="17637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35" name="Group 32"/>
          <p:cNvGrpSpPr>
            <a:grpSpLocks noChangeAspect="1"/>
          </p:cNvGrpSpPr>
          <p:nvPr/>
        </p:nvGrpSpPr>
        <p:grpSpPr bwMode="auto">
          <a:xfrm>
            <a:off x="672274" y="5564413"/>
            <a:ext cx="1088507" cy="35090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55" name="Group 554"/>
          <p:cNvGrpSpPr/>
          <p:nvPr/>
        </p:nvGrpSpPr>
        <p:grpSpPr>
          <a:xfrm>
            <a:off x="2297208" y="5291866"/>
            <a:ext cx="1734372" cy="322293"/>
            <a:chOff x="3780357" y="9151926"/>
            <a:chExt cx="1910317" cy="392096"/>
          </a:xfrm>
        </p:grpSpPr>
        <p:sp>
          <p:nvSpPr>
            <p:cNvPr id="556" name="TextBox 555"/>
            <p:cNvSpPr txBox="1"/>
            <p:nvPr/>
          </p:nvSpPr>
          <p:spPr>
            <a:xfrm>
              <a:off x="4286127" y="9235523"/>
              <a:ext cx="1404547" cy="230980"/>
            </a:xfrm>
            <a:prstGeom prst="rect">
              <a:avLst/>
            </a:prstGeom>
            <a:noFill/>
          </p:spPr>
          <p:txBody>
            <a:bodyPr wrap="square" lIns="0" tIns="0" rIns="0" bIns="0" rtlCol="0">
              <a:spAutoFit/>
            </a:bodyPr>
            <a:lstStyle/>
            <a:p>
              <a:pPr defTabSz="913818">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1"/>
            <a:ext cx="772903"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59" name="Group 558"/>
          <p:cNvGrpSpPr/>
          <p:nvPr/>
        </p:nvGrpSpPr>
        <p:grpSpPr>
          <a:xfrm>
            <a:off x="677243" y="4933441"/>
            <a:ext cx="944954" cy="217592"/>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546"/>
            </a:xfrm>
            <a:prstGeom prst="rect">
              <a:avLst/>
            </a:prstGeom>
            <a:noFill/>
          </p:spPr>
          <p:txBody>
            <a:bodyPr wrap="square" lIns="0" tIns="0" rIns="0" bIns="0" rtlCol="0">
              <a:spAutoFit/>
            </a:bodyPr>
            <a:lstStyle/>
            <a:p>
              <a:pPr defTabSz="913818">
                <a:lnSpc>
                  <a:spcPct val="90000"/>
                </a:lnSpc>
                <a:spcAft>
                  <a:spcPts val="588"/>
                </a:spcAft>
              </a:pPr>
              <a:r>
                <a:rPr lang="en-US" sz="1175"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71230" y="6033821"/>
            <a:ext cx="1050168"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5" name="Freeform 35"/>
          <p:cNvSpPr>
            <a:spLocks noChangeAspect="1" noEditPoints="1"/>
          </p:cNvSpPr>
          <p:nvPr/>
        </p:nvSpPr>
        <p:spPr bwMode="auto">
          <a:xfrm>
            <a:off x="2297208" y="3990996"/>
            <a:ext cx="1294935"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nvGrpSpPr>
          <p:cNvPr id="576" name="Group 53"/>
          <p:cNvGrpSpPr>
            <a:grpSpLocks noChangeAspect="1"/>
          </p:cNvGrpSpPr>
          <p:nvPr/>
        </p:nvGrpSpPr>
        <p:grpSpPr bwMode="auto">
          <a:xfrm>
            <a:off x="2297209" y="4427038"/>
            <a:ext cx="939733"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2"/>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11" name="Freeform 33"/>
          <p:cNvSpPr>
            <a:spLocks noChangeAspect="1" noEditPoints="1"/>
          </p:cNvSpPr>
          <p:nvPr/>
        </p:nvSpPr>
        <p:spPr bwMode="auto">
          <a:xfrm>
            <a:off x="2297208" y="5687936"/>
            <a:ext cx="820488" cy="34013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3456" y="3811326"/>
            <a:ext cx="3732095" cy="2775000"/>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95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818"/>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3818">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3818">
                    <a:lnSpc>
                      <a:spcPct val="90000"/>
                    </a:lnSpc>
                    <a:spcAft>
                      <a:spcPts val="588"/>
                    </a:spcAft>
                  </a:pPr>
                  <a:r>
                    <a:rPr lang="en-US" sz="1175"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5" tIns="44768" rIns="0" bIns="44768" numCol="1" spcCol="0" rtlCol="0" fromWordArt="0" anchor="ctr" anchorCtr="0" forceAA="0" compatLnSpc="1">
              <a:prstTxWarp prst="textNoShape">
                <a:avLst/>
              </a:prstTxWarp>
              <a:noAutofit/>
            </a:bodyPr>
            <a:lstStyle/>
            <a:p>
              <a:pPr defTabSz="913194">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5" tIns="43885" rIns="87775" bIns="43885" numCol="1" anchor="t" anchorCtr="0" compatLnSpc="1">
              <a:prstTxWarp prst="textNoShape">
                <a:avLst/>
              </a:prstTxWarp>
            </a:bodyPr>
            <a:lstStyle/>
            <a:p>
              <a:pPr defTabSz="895203"/>
              <a:endParaRPr lang="en-US" sz="1762"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sp>
        <p:nvSpPr>
          <p:cNvPr id="658" name="Rectangle 657"/>
          <p:cNvSpPr/>
          <p:nvPr/>
        </p:nvSpPr>
        <p:spPr bwMode="auto">
          <a:xfrm>
            <a:off x="8006365" y="2932604"/>
            <a:ext cx="3732095" cy="8787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6"/>
            <a:ext cx="3732095" cy="2749705"/>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4"/>
            <a:ext cx="3732095"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ctr" anchorCtr="0" forceAA="0" compatLnSpc="1">
            <a:prstTxWarp prst="textNoShape">
              <a:avLst/>
            </a:prstTxWarp>
            <a:noAutofit/>
          </a:bodyPr>
          <a:lstStyle/>
          <a:p>
            <a:pPr defTabSz="913554"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062612" y="5396164"/>
            <a:ext cx="3560928"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5"/>
            <a:ext cx="533991"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09" y="4838004"/>
            <a:ext cx="947167" cy="253743"/>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10"/>
            <a:ext cx="318047" cy="403570"/>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8886179" y="4759465"/>
            <a:ext cx="399160" cy="400866"/>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8418" y="5541042"/>
            <a:ext cx="999586"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28"/>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2" y="4035043"/>
            <a:ext cx="475189" cy="446792"/>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372662"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0" y="4006847"/>
            <a:ext cx="405896" cy="474839"/>
          </a:xfrm>
          <a:prstGeom prst="rect">
            <a:avLst/>
          </a:prstGeom>
          <a:noFill/>
          <a:ln>
            <a:noFill/>
          </a:ln>
          <a:effectLst/>
          <a:extLst/>
        </p:spPr>
      </p:pic>
      <p:grpSp>
        <p:nvGrpSpPr>
          <p:cNvPr id="673" name="Group 672"/>
          <p:cNvGrpSpPr/>
          <p:nvPr/>
        </p:nvGrpSpPr>
        <p:grpSpPr>
          <a:xfrm>
            <a:off x="9717783" y="4017847"/>
            <a:ext cx="420647" cy="474809"/>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570" tIns="44785" rIns="89570" bIns="44785" numCol="1" anchor="t" anchorCtr="0" compatLnSpc="1">
              <a:prstTxWarp prst="textNoShape">
                <a:avLst/>
              </a:prstTxWarp>
            </a:bodyPr>
            <a:lstStyle/>
            <a:p>
              <a:pPr defTabSz="913643"/>
              <a:endParaRPr lang="en-US" sz="1763">
                <a:solidFill>
                  <a:srgbClr val="FFFFFF"/>
                </a:solidFill>
              </a:endParaRPr>
            </a:p>
          </p:txBody>
        </p:sp>
      </p:grpSp>
      <p:grpSp>
        <p:nvGrpSpPr>
          <p:cNvPr id="676" name="Group 25"/>
          <p:cNvGrpSpPr>
            <a:grpSpLocks noChangeAspect="1"/>
          </p:cNvGrpSpPr>
          <p:nvPr/>
        </p:nvGrpSpPr>
        <p:grpSpPr bwMode="auto">
          <a:xfrm>
            <a:off x="8208911" y="5634147"/>
            <a:ext cx="1547355" cy="187516"/>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8" y="4052708"/>
            <a:ext cx="680883" cy="418044"/>
          </a:xfrm>
          <a:prstGeom prst="rect">
            <a:avLst/>
          </a:prstGeom>
        </p:spPr>
      </p:pic>
      <p:grpSp>
        <p:nvGrpSpPr>
          <p:cNvPr id="692" name="Group 691"/>
          <p:cNvGrpSpPr>
            <a:grpSpLocks noChangeAspect="1"/>
          </p:cNvGrpSpPr>
          <p:nvPr/>
        </p:nvGrpSpPr>
        <p:grpSpPr>
          <a:xfrm>
            <a:off x="8328123" y="4652213"/>
            <a:ext cx="393519" cy="555415"/>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spTree>
    <p:extLst>
      <p:ext uri="{BB962C8B-B14F-4D97-AF65-F5344CB8AC3E}">
        <p14:creationId xmlns:p14="http://schemas.microsoft.com/office/powerpoint/2010/main" val="21475509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Cordova </a:t>
            </a:r>
            <a:r>
              <a:rPr lang="en-US" dirty="0" smtClean="0"/>
              <a:t>Overview</a:t>
            </a:r>
            <a:endParaRPr lang="en-US" dirty="0"/>
          </a:p>
        </p:txBody>
      </p:sp>
    </p:spTree>
    <p:extLst>
      <p:ext uri="{BB962C8B-B14F-4D97-AF65-F5344CB8AC3E}">
        <p14:creationId xmlns:p14="http://schemas.microsoft.com/office/powerpoint/2010/main" val="385264600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Hybrid App?</a:t>
            </a:r>
            <a:endParaRPr lang="en-US" dirty="0"/>
          </a:p>
        </p:txBody>
      </p:sp>
      <p:sp>
        <p:nvSpPr>
          <p:cNvPr id="3" name="Text Placeholder 2"/>
          <p:cNvSpPr>
            <a:spLocks noGrp="1"/>
          </p:cNvSpPr>
          <p:nvPr>
            <p:ph type="body" sz="quarter" idx="10"/>
          </p:nvPr>
        </p:nvSpPr>
        <p:spPr/>
        <p:txBody>
          <a:bodyPr/>
          <a:lstStyle/>
          <a:p>
            <a:r>
              <a:rPr lang="en-US" dirty="0" smtClean="0"/>
              <a:t>An app created with HTML5, CSS3 and JavaScript</a:t>
            </a:r>
          </a:p>
          <a:p>
            <a:r>
              <a:rPr lang="en-US" dirty="0" smtClean="0"/>
              <a:t>Available through an app store</a:t>
            </a:r>
          </a:p>
          <a:p>
            <a:pPr lvl="1"/>
            <a:r>
              <a:rPr lang="en-US" dirty="0" smtClean="0"/>
              <a:t>Different than a mobile web site</a:t>
            </a:r>
          </a:p>
          <a:p>
            <a:r>
              <a:rPr lang="en-US" dirty="0" smtClean="0"/>
              <a:t>Hybrid app runs in browser of mobile device</a:t>
            </a:r>
          </a:p>
          <a:p>
            <a:pPr lvl="1"/>
            <a:r>
              <a:rPr lang="en-US" dirty="0" err="1" smtClean="0"/>
              <a:t>Chromeless</a:t>
            </a:r>
            <a:r>
              <a:rPr lang="en-US" dirty="0" smtClean="0"/>
              <a:t> (no browser title bar, navigation buttons, etc.)</a:t>
            </a:r>
          </a:p>
          <a:p>
            <a:pPr lvl="1"/>
            <a:r>
              <a:rPr lang="en-US" dirty="0" smtClean="0"/>
              <a:t>HTML, CSS and JavaScript downloaded and run locally from device</a:t>
            </a:r>
          </a:p>
          <a:p>
            <a:pPr lvl="1"/>
            <a:r>
              <a:rPr lang="en-US" dirty="0" smtClean="0"/>
              <a:t>App launched in full screen mode</a:t>
            </a:r>
          </a:p>
          <a:p>
            <a:pPr lvl="1"/>
            <a:r>
              <a:rPr lang="en-US" dirty="0" smtClean="0"/>
              <a:t>User isn’t aware that app is using browser</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Tree>
    <p:extLst>
      <p:ext uri="{BB962C8B-B14F-4D97-AF65-F5344CB8AC3E}">
        <p14:creationId xmlns:p14="http://schemas.microsoft.com/office/powerpoint/2010/main" val="12043213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Cordova?</a:t>
            </a:r>
            <a:endParaRPr lang="en-US" dirty="0"/>
          </a:p>
        </p:txBody>
      </p:sp>
      <p:sp>
        <p:nvSpPr>
          <p:cNvPr id="3" name="Text Placeholder 2"/>
          <p:cNvSpPr>
            <a:spLocks noGrp="1"/>
          </p:cNvSpPr>
          <p:nvPr>
            <p:ph type="body" sz="quarter" idx="10"/>
          </p:nvPr>
        </p:nvSpPr>
        <p:spPr/>
        <p:txBody>
          <a:bodyPr/>
          <a:lstStyle/>
          <a:p>
            <a:r>
              <a:rPr lang="en-US" sz="2800" dirty="0" smtClean="0"/>
              <a:t>A platform for developing hybrid apps with HTML, CSS and JavaScript</a:t>
            </a:r>
          </a:p>
          <a:p>
            <a:r>
              <a:rPr lang="en-US" sz="2800" dirty="0" smtClean="0"/>
              <a:t>An open source collection of JavaScript device APIs</a:t>
            </a:r>
          </a:p>
          <a:p>
            <a:r>
              <a:rPr lang="en-US" sz="2800" dirty="0" smtClean="0"/>
              <a:t>Something that abstracts away device specific APIs</a:t>
            </a:r>
          </a:p>
          <a:p>
            <a:r>
              <a:rPr lang="en-US" sz="2800" dirty="0" smtClean="0"/>
              <a:t>Toolsets built on top of Cordova</a:t>
            </a:r>
          </a:p>
          <a:p>
            <a:pPr lvl="1"/>
            <a:r>
              <a:rPr lang="en-US" dirty="0" err="1" smtClean="0"/>
              <a:t>PhoneGap</a:t>
            </a:r>
            <a:r>
              <a:rPr lang="en-US" dirty="0"/>
              <a:t> </a:t>
            </a:r>
            <a:r>
              <a:rPr lang="en-US" dirty="0" smtClean="0"/>
              <a:t>(Abode)</a:t>
            </a:r>
          </a:p>
          <a:p>
            <a:pPr lvl="1"/>
            <a:r>
              <a:rPr lang="en-US" dirty="0" err="1" smtClean="0"/>
              <a:t>AppBuilder</a:t>
            </a:r>
            <a:r>
              <a:rPr lang="en-US" dirty="0" smtClean="0"/>
              <a:t> (</a:t>
            </a:r>
            <a:r>
              <a:rPr lang="en-US" dirty="0" err="1" smtClean="0"/>
              <a:t>Telerik</a:t>
            </a:r>
            <a:r>
              <a:rPr lang="en-US" dirty="0" smtClean="0"/>
              <a:t>)</a:t>
            </a:r>
          </a:p>
          <a:p>
            <a:pPr lvl="1"/>
            <a:endParaRPr lang="en-US" sz="1600"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448722" y="3450646"/>
            <a:ext cx="7432214" cy="3265464"/>
          </a:xfrm>
          <a:prstGeom prst="rect">
            <a:avLst/>
          </a:prstGeom>
          <a:ln>
            <a:solidFill>
              <a:schemeClr val="bg1">
                <a:lumMod val="50000"/>
              </a:schemeClr>
            </a:solidFill>
          </a:ln>
        </p:spPr>
      </p:pic>
    </p:spTree>
    <p:extLst>
      <p:ext uri="{BB962C8B-B14F-4D97-AF65-F5344CB8AC3E}">
        <p14:creationId xmlns:p14="http://schemas.microsoft.com/office/powerpoint/2010/main" val="11751950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Cordova in Visual Studio</a:t>
            </a:r>
            <a:endParaRPr lang="en-US" dirty="0"/>
          </a:p>
        </p:txBody>
      </p:sp>
      <p:sp>
        <p:nvSpPr>
          <p:cNvPr id="3" name="Text Placeholder 2"/>
          <p:cNvSpPr>
            <a:spLocks noGrp="1"/>
          </p:cNvSpPr>
          <p:nvPr>
            <p:ph type="body" sz="quarter" idx="10"/>
          </p:nvPr>
        </p:nvSpPr>
        <p:spPr/>
        <p:txBody>
          <a:bodyPr/>
          <a:lstStyle/>
          <a:p>
            <a:r>
              <a:rPr lang="en-US" dirty="0" smtClean="0"/>
              <a:t>MS </a:t>
            </a:r>
            <a:r>
              <a:rPr lang="en-US" dirty="0"/>
              <a:t>Open Tech </a:t>
            </a:r>
            <a:r>
              <a:rPr lang="en-US" dirty="0" smtClean="0"/>
              <a:t>maintains </a:t>
            </a:r>
            <a:r>
              <a:rPr lang="en-US" dirty="0"/>
              <a:t>Windows devices support</a:t>
            </a:r>
          </a:p>
          <a:p>
            <a:pPr lvl="1"/>
            <a:r>
              <a:rPr lang="en-US" dirty="0" smtClean="0">
                <a:hlinkClick r:id="rId2"/>
              </a:rPr>
              <a:t>http</a:t>
            </a:r>
            <a:r>
              <a:rPr lang="en-US" dirty="0">
                <a:hlinkClick r:id="rId2"/>
              </a:rPr>
              <a:t>://</a:t>
            </a:r>
            <a:r>
              <a:rPr lang="en-US" dirty="0" smtClean="0">
                <a:hlinkClick r:id="rId2"/>
              </a:rPr>
              <a:t>msopentech.com/apache-cordova</a:t>
            </a:r>
            <a:r>
              <a:rPr lang="en-US" dirty="0" smtClean="0"/>
              <a:t> </a:t>
            </a:r>
            <a:endParaRPr lang="en-US" dirty="0"/>
          </a:p>
          <a:p>
            <a:pPr lvl="1"/>
            <a:r>
              <a:rPr lang="en-US" dirty="0" smtClean="0"/>
              <a:t>Provides developer environment support for CLI and Visual Studio</a:t>
            </a:r>
            <a:endParaRPr lang="en-US" dirty="0"/>
          </a:p>
          <a:p>
            <a:r>
              <a:rPr lang="en-US" dirty="0" smtClean="0"/>
              <a:t>Command </a:t>
            </a:r>
            <a:r>
              <a:rPr lang="en-US" dirty="0"/>
              <a:t>Line tools (CLI)</a:t>
            </a:r>
          </a:p>
          <a:p>
            <a:pPr lvl="1"/>
            <a:r>
              <a:rPr lang="en-US" dirty="0" smtClean="0"/>
              <a:t>most </a:t>
            </a:r>
            <a:r>
              <a:rPr lang="en-US" dirty="0"/>
              <a:t>popular amongst Web developers</a:t>
            </a:r>
          </a:p>
          <a:p>
            <a:pPr lvl="1"/>
            <a:r>
              <a:rPr lang="en-US" dirty="0" smtClean="0"/>
              <a:t>can </a:t>
            </a:r>
            <a:r>
              <a:rPr lang="en-US" dirty="0"/>
              <a:t>use </a:t>
            </a:r>
            <a:r>
              <a:rPr lang="en-US" dirty="0" err="1"/>
              <a:t>PhoneGap</a:t>
            </a:r>
            <a:r>
              <a:rPr lang="en-US" dirty="0"/>
              <a:t> Build service to build across platforms</a:t>
            </a:r>
          </a:p>
          <a:p>
            <a:r>
              <a:rPr lang="en-US" dirty="0" smtClean="0"/>
              <a:t>Visual </a:t>
            </a:r>
            <a:r>
              <a:rPr lang="en-US" dirty="0"/>
              <a:t>Studio integration (MDD)</a:t>
            </a:r>
          </a:p>
          <a:p>
            <a:pPr lvl="1"/>
            <a:r>
              <a:rPr lang="en-US" dirty="0" smtClean="0"/>
              <a:t>Full integration with Visual Studio including emulators, cross-debugging, etc.</a:t>
            </a:r>
          </a:p>
          <a:p>
            <a:pPr lvl="1"/>
            <a:r>
              <a:rPr lang="en-US" dirty="0" smtClean="0"/>
              <a:t>Builds </a:t>
            </a:r>
            <a:r>
              <a:rPr lang="en-US" dirty="0"/>
              <a:t>for iOS, Android, Windows Phone and Windows Store</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3505685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Your Developer Environment</a:t>
            </a:r>
            <a:endParaRPr lang="en-US" dirty="0"/>
          </a:p>
        </p:txBody>
      </p:sp>
      <p:sp>
        <p:nvSpPr>
          <p:cNvPr id="3" name="Text Placeholder 2"/>
          <p:cNvSpPr>
            <a:spLocks noGrp="1"/>
          </p:cNvSpPr>
          <p:nvPr>
            <p:ph type="body" sz="quarter" idx="10"/>
          </p:nvPr>
        </p:nvSpPr>
        <p:spPr/>
        <p:txBody>
          <a:bodyPr/>
          <a:lstStyle/>
          <a:p>
            <a:r>
              <a:rPr lang="en-US" dirty="0" smtClean="0"/>
              <a:t>Installation Documentation</a:t>
            </a:r>
          </a:p>
          <a:p>
            <a:pPr lvl="1"/>
            <a:r>
              <a:rPr lang="en-US" dirty="0" smtClean="0">
                <a:hlinkClick r:id="rId2"/>
              </a:rPr>
              <a:t>http://msdn.microsoft.com/en-us/library/dn757054.aspx</a:t>
            </a:r>
            <a:endParaRPr lang="en-US" dirty="0" smtClean="0"/>
          </a:p>
          <a:p>
            <a:r>
              <a:rPr lang="en-US" sz="2400" spc="0" dirty="0">
                <a:latin typeface="+mn-lt"/>
                <a:hlinkClick r:id="rId3"/>
              </a:rPr>
              <a:t>http://</a:t>
            </a:r>
            <a:r>
              <a:rPr lang="en-US" sz="2400" spc="0" dirty="0">
                <a:latin typeface="+mn-lt"/>
                <a:hlinkClick r:id="rId3"/>
              </a:rPr>
              <a:t>www.visualstudio.com/en-us/explore/cordova-vs.aspx</a:t>
            </a:r>
            <a:r>
              <a:rPr lang="en-US" sz="2400" spc="0" dirty="0">
                <a:latin typeface="+mn-lt"/>
              </a:rPr>
              <a:t> </a:t>
            </a:r>
          </a:p>
          <a:p>
            <a:r>
              <a:rPr lang="en-US" dirty="0" smtClean="0"/>
              <a:t>Setup Overview</a:t>
            </a:r>
          </a:p>
          <a:p>
            <a:pPr lvl="1"/>
            <a:r>
              <a:rPr lang="en-US" dirty="0" smtClean="0"/>
              <a:t>Windows 8.1 or Windows Server 2012 R2</a:t>
            </a:r>
          </a:p>
          <a:p>
            <a:pPr lvl="1"/>
            <a:r>
              <a:rPr lang="en-US" dirty="0" smtClean="0"/>
              <a:t>Visual Studio 2013 with Update 3 with Windows Phone SDK</a:t>
            </a:r>
          </a:p>
          <a:p>
            <a:pPr lvl="1"/>
            <a:r>
              <a:rPr lang="en-US" dirty="0"/>
              <a:t>Multi-Device Hybrid Apps for Visual </a:t>
            </a:r>
            <a:r>
              <a:rPr lang="en-US" dirty="0" smtClean="0"/>
              <a:t>Studio CTP 2.0</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a:blip r:embed="rId4"/>
          <a:stretch>
            <a:fillRect/>
          </a:stretch>
        </p:blipFill>
        <p:spPr>
          <a:xfrm>
            <a:off x="9262497" y="1447799"/>
            <a:ext cx="2483530" cy="3184635"/>
          </a:xfrm>
          <a:prstGeom prst="rect">
            <a:avLst/>
          </a:prstGeom>
        </p:spPr>
      </p:pic>
    </p:spTree>
    <p:extLst>
      <p:ext uri="{BB962C8B-B14F-4D97-AF65-F5344CB8AC3E}">
        <p14:creationId xmlns:p14="http://schemas.microsoft.com/office/powerpoint/2010/main" val="1181949905"/>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purl.org/dc/elements/1.1/"/>
    <ds:schemaRef ds:uri="http://schemas.openxmlformats.org/package/2006/metadata/core-properties"/>
    <ds:schemaRef ds:uri="5fad15d0-477e-40da-a20d-40d4ca777cbd"/>
    <ds:schemaRef ds:uri="http://schemas.microsoft.com/office/infopath/2007/PartnerControls"/>
    <ds:schemaRef ds:uri="http://purl.org/dc/terms/"/>
    <ds:schemaRef ds:uri="http://schemas.microsoft.com/office/2006/metadata/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971</Words>
  <Application>Microsoft Office PowerPoint</Application>
  <PresentationFormat>Custom</PresentationFormat>
  <Paragraphs>185</Paragraphs>
  <Slides>38</Slides>
  <Notes>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38</vt:i4>
      </vt:variant>
    </vt:vector>
  </HeadingPairs>
  <TitlesOfParts>
    <vt:vector size="51"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TEE14 Speaker PPT Template</vt:lpstr>
      <vt:lpstr>3_Metro Presentation</vt:lpstr>
      <vt:lpstr>1_TEE14 Speaker PPT Template</vt:lpstr>
      <vt:lpstr>Office 365 Development</vt:lpstr>
      <vt:lpstr>Cordova Development with Office 365​ APIs in Visual Studio 2013</vt:lpstr>
      <vt:lpstr>Agenda </vt:lpstr>
      <vt:lpstr>Vision</vt:lpstr>
      <vt:lpstr>Cordova Overview</vt:lpstr>
      <vt:lpstr>What is a Hybrid App?</vt:lpstr>
      <vt:lpstr>What is Cordova?</vt:lpstr>
      <vt:lpstr>Cordova in Visual Studio</vt:lpstr>
      <vt:lpstr>Setting Up Your Developer Environment</vt:lpstr>
      <vt:lpstr>Multi-Device Hybrid Apps for Visual Studio</vt:lpstr>
      <vt:lpstr>Developing Cordova Apps</vt:lpstr>
      <vt:lpstr>Creating a Cordova App</vt:lpstr>
      <vt:lpstr>Cordova App Starting Point</vt:lpstr>
      <vt:lpstr>Selecting a Debug Target</vt:lpstr>
      <vt:lpstr>Android Emulators and Debugging</vt:lpstr>
      <vt:lpstr>Debugging with Ripple</vt:lpstr>
      <vt:lpstr>Debugging with Windows Phone</vt:lpstr>
      <vt:lpstr>PowerPoint Presentation</vt:lpstr>
      <vt:lpstr>Cordova Apps and Office 365</vt:lpstr>
      <vt:lpstr>Adding Connected Services</vt:lpstr>
      <vt:lpstr>Connected Services Permissions</vt:lpstr>
      <vt:lpstr>Office 365 API Libraries</vt:lpstr>
      <vt:lpstr>Linking to settings.js</vt:lpstr>
      <vt:lpstr>Contacts</vt:lpstr>
      <vt:lpstr>Calendar Events</vt:lpstr>
      <vt:lpstr>Connecting with the Office 365 APIs</vt:lpstr>
      <vt:lpstr>Accessing Office 365 Contacts</vt:lpstr>
      <vt:lpstr>Testing the App using Windows Phone</vt:lpstr>
      <vt:lpstr>PowerPoint Presentation</vt:lpstr>
      <vt:lpstr>Cordova Apps and AngularJS</vt:lpstr>
      <vt:lpstr>Structure of an Cordova/Angular App</vt:lpstr>
      <vt:lpstr>PowerPoint Presentation</vt:lpstr>
      <vt:lpstr>Summary </vt:lpstr>
      <vt:lpstr>Building skills</vt:lpstr>
      <vt:lpstr>PowerPoint Presentation</vt:lpstr>
      <vt:lpstr>Roadmap</vt:lpstr>
      <vt:lpstr>Customer  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2014-11-14T23:30:16Z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